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58" r:id="rId3"/>
    <p:sldId id="257" r:id="rId4"/>
    <p:sldId id="268" r:id="rId5"/>
    <p:sldId id="267" r:id="rId6"/>
    <p:sldId id="265" r:id="rId7"/>
    <p:sldId id="264" r:id="rId8"/>
    <p:sldId id="263" r:id="rId9"/>
    <p:sldId id="262" r:id="rId10"/>
    <p:sldId id="261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D24B7-933D-44A8-AFF7-8A6A0F2D27CF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F26B9-4283-4326-969C-A3D85FEC3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7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1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2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7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6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2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8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6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3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7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6D3C-0B08-4C63-8D56-B594F7D22D6E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1B388-AB0D-4FD8-A83C-DBBEEC7B6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2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 Infections and Disorders</a:t>
            </a:r>
            <a:br>
              <a:rPr lang="en-US" dirty="0" smtClean="0"/>
            </a:br>
            <a:r>
              <a:rPr lang="en-US" sz="3100" dirty="0"/>
              <a:t>Salem Health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purpose of the Eustachian tube?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purpose of ear wax?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are the symptoms of otitis </a:t>
            </a:r>
            <a:r>
              <a:rPr lang="en-US" dirty="0" err="1" smtClean="0"/>
              <a:t>externa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Why are small children more susceptible to acute otitis media?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Tinnitus?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</a:t>
            </a:r>
            <a:r>
              <a:rPr lang="en-US" dirty="0" err="1" smtClean="0"/>
              <a:t>presbycusis</a:t>
            </a:r>
            <a:r>
              <a:rPr lang="en-US" smtClean="0"/>
              <a:t>?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can swimmer’s ear be prevented?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Describe the two-part treatment for acute otitis media.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name of the device used to exam the 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1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Arthritis</a:t>
            </a:r>
            <a:br>
              <a:rPr lang="en-US" dirty="0" smtClean="0"/>
            </a:br>
            <a:r>
              <a:rPr lang="en-US" sz="3100" dirty="0"/>
              <a:t>Salem Health Article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the definition of arthritis?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Approximately how many different varieties of arthritis have been identified?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do young or middle-aged adults usually experience the disease?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Describe the four functional classifications of arthritis.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are nerves affected with arthritis?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are the general goals of arthritis therapy?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does heat therapy help with arthritis?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are NSAIDS?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Why should heat modalities not be used in acute cases of arthritis?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the benefit of the COX-2 inhibitor vs. the COX-1 inhibitor?</a:t>
            </a:r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8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Dystrophy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occurs to the muscle tissue with Muscular Dystrophy?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most common form of Muscular Dystrophy.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Becker’s Muscular Dystrophy differ from </a:t>
            </a:r>
            <a:r>
              <a:rPr lang="en-US" dirty="0" err="1"/>
              <a:t>Duchenne’s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</a:t>
            </a:r>
            <a:r>
              <a:rPr lang="en-US" dirty="0" err="1"/>
              <a:t>Myotonia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is Muscular Dystrophy diagnosed?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is Muscular Dystrophy said to be “X-linked”?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laboratory procedures can be done to confirm diagnosis?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things can be done to treat Muscular Dystrophy?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there a cure for Muscular Dystrophy?</a:t>
            </a:r>
          </a:p>
        </p:txBody>
      </p:sp>
    </p:spTree>
    <p:extLst>
      <p:ext uri="{BB962C8B-B14F-4D97-AF65-F5344CB8AC3E}">
        <p14:creationId xmlns:p14="http://schemas.microsoft.com/office/powerpoint/2010/main" val="413811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07"/>
            <a:ext cx="10515600" cy="1639482"/>
          </a:xfrm>
        </p:spPr>
        <p:txBody>
          <a:bodyPr>
            <a:normAutofit fontScale="90000"/>
          </a:bodyPr>
          <a:lstStyle/>
          <a:p>
            <a:r>
              <a:rPr lang="en-US" dirty="0"/>
              <a:t>Sickle Cell Disease</a:t>
            </a:r>
            <a:br>
              <a:rPr lang="en-US" dirty="0"/>
            </a:br>
            <a:r>
              <a:rPr lang="en-US" dirty="0">
                <a:solidFill>
                  <a:srgbClr val="2F2B20"/>
                </a:solidFill>
                <a:latin typeface="Calibri"/>
              </a:rPr>
              <a:t>Under “Quick Links” click on Salem Health Online</a:t>
            </a:r>
            <a:br>
              <a:rPr lang="en-US" dirty="0">
                <a:solidFill>
                  <a:srgbClr val="2F2B20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is Sickle Cell Disease?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occurs within the blood vessels with Sickle Cell Disease?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does an individual get Sickle Cell Anemia?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some signs or symptoms an individual may experience with Sickle Cell Anemia?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Which organ is usually the first destroyed with Sickle Cell Anemia?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treatment for Sickle Cell Anemia?</a:t>
            </a:r>
          </a:p>
        </p:txBody>
      </p:sp>
    </p:spTree>
    <p:extLst>
      <p:ext uri="{BB962C8B-B14F-4D97-AF65-F5344CB8AC3E}">
        <p14:creationId xmlns:p14="http://schemas.microsoft.com/office/powerpoint/2010/main" val="3070165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and Blood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Where are blood cells formed?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function of hemoglobin?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List the three main types of Leukocytes.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primary function of lymphocytes?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bilirubin?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List and describe the three categories of blood testing.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most common blood disorder?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were the 4 humors identified by Hippocrates?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procedure was done to restore the balance of these humors?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Who is credited for discovery of the circulation of blood through the body?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86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What is the function of the heart?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Name the three layers of the heart.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What is the function of the pericardial sac?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What is the name for the valve that regulates blood flow between the right atrium and right ventricle?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What is the name for the valve that regulates blood flow between the left atrium and the left ventricle?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Describe the flow of blood through the heart starting with its entrance into the right atrium.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What is the function of the sinoatrial node?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Which nervous system regulates heart rate?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What are the most common causes of coronary artery disease?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What is atherosclerosis?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When does a myocardial infarction occur?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What is angina pectoris and why does it occur?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What is congestive heart failure?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Name three things an individual can do to lessen the probability of having heart problems.</a:t>
            </a:r>
          </a:p>
        </p:txBody>
      </p:sp>
    </p:spTree>
    <p:extLst>
      <p:ext uri="{BB962C8B-B14F-4D97-AF65-F5344CB8AC3E}">
        <p14:creationId xmlns:p14="http://schemas.microsoft.com/office/powerpoint/2010/main" val="2299622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Arteriosclerosis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is arteriosclerosis?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angina?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ischemia?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“collaterals” and why does the body develop them?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most severe signs of lower extremity arteriosclerosis?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usual cause of acute arterial ischemia?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Describe what is occurring with TIA’s.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significant risk factors for the development of atherosclerosis?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signs or symptoms will occur with atherosclerosis patients and intermittent claudication?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medication is often prescribed to alleviate symptoms of TIA’s?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46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Other than the skin, what is the first line of defense in the immune system?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After maturity, where are all the erythrocytes and most of the leukocytes produced in the body?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is phagocytosis?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is pus?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is the function of the neutrophil?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Why are lymphocytes sometimes called “memory” cells?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How is the liver involved in the immune system?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attempts are made to prevent the immune system response following organ or tissue transplant?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factors can lessen the immune system’s power and effectiveness?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76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Hodgkin’s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What is Hodgkin’s Disease?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Describe the two clinical stages of Hodgkin’s disease.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are the common signs and symptoms?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Which signs and symptoms have a less favorable diagnosis?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is the cure rate for Hodgkin’s disease?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Describe the treatment for stage I and stage II of Hodgkin’s disease.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What has been the drawback to aggressive combination of chemotherapy and radiotherapy in the treatment of Hodgkin's disease?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79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Why are urinary tract infections more common in women than men?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cystitis?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the body maintain sterility of the urinary tract?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dysuria?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cause of an estimated 40% of nosocomial infections?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standard treatment for a urinary tract infection?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most effective way to prevent urinary tract infections in young adults?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56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glomerulonephritis and what is the significance?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nephrotic </a:t>
            </a:r>
            <a:r>
              <a:rPr lang="en-US" dirty="0" err="1"/>
              <a:t>syndome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pyelonephritis?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can cause acute renal failure?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List the common symptoms that suggest renal dysfunction.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must an individual do if they suffer from recurrent kidney stones?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dialysis?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the difference between hemodialysis and peritoneal dialysis.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6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1F497D"/>
                </a:solidFill>
              </a:rPr>
              <a:t>Eye Infections and Disorders</a:t>
            </a:r>
            <a:br>
              <a:rPr lang="en-US" sz="3600" dirty="0">
                <a:solidFill>
                  <a:srgbClr val="1F497D"/>
                </a:solidFill>
              </a:rPr>
            </a:br>
            <a:r>
              <a:rPr lang="en-US" sz="2800" dirty="0">
                <a:solidFill>
                  <a:srgbClr val="1F497D"/>
                </a:solidFill>
              </a:rPr>
              <a:t>Salem Health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keratitis?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most common infectious cause of corneal blindness in the Untied States?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causes conjunctivitis?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a cataract and why does it occur?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Glaucoma?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occurs with Macular degeneration?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causes a </a:t>
            </a:r>
            <a:r>
              <a:rPr lang="en-US" dirty="0" err="1" smtClean="0"/>
              <a:t>Stye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causes an Astigmatism?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Presbyopia?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Myopia?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Amblyopia and how is </a:t>
            </a:r>
            <a:r>
              <a:rPr lang="en-US" smtClean="0"/>
              <a:t>it treated?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1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Explain why diseases of the pulmonary system are the most common.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are pulmonary diseases categorized?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common causes of bronchitis?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why pneumonia can become life threatening.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is tuberculosis different from bronchitis and pneumonia?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emphysema affect the lungs?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 do tumors typically form with lung cancer?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common symptoms associated with pulmonary disease?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tests are typically used to diagnose pulmonary disease?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are bronchitis, pneumonia, and tuberculosis typically treated?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three categories of drugs used to treat asthma.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mainstay treatment for emphysema?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are fatality rates high with lung cancer?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treatment modality plays an important role in treating pulmonary disease?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List 7 pulmonary viral illnesses which can be prevented with vaccination.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35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is the cause of Multiple Sclerosis?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</a:t>
            </a:r>
            <a:r>
              <a:rPr lang="en-US" dirty="0" err="1"/>
              <a:t>Scleroids</a:t>
            </a:r>
            <a:r>
              <a:rPr lang="en-US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initial symptoms?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makes the prognosis of the disease difficult to predict?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typical pattern of MS?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factors can cause the onset of MS?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diagnostic testing is done to diagnose MS?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are most cases of MS treated?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best form of exercise for MS patients?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45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2685" y="388840"/>
            <a:ext cx="6210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Respiration Article Questions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770021" y="1096726"/>
            <a:ext cx="109246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1. What keeps the </a:t>
            </a:r>
            <a:r>
              <a:rPr lang="en-US" sz="2800" dirty="0" err="1"/>
              <a:t>the</a:t>
            </a:r>
            <a:r>
              <a:rPr lang="en-US" sz="2800" dirty="0"/>
              <a:t> alveolar from collapsing?</a:t>
            </a:r>
          </a:p>
          <a:p>
            <a:r>
              <a:rPr lang="en-US" sz="2800" dirty="0"/>
              <a:t>2. What is the average tidal volume of an individual?</a:t>
            </a:r>
          </a:p>
          <a:p>
            <a:r>
              <a:rPr lang="en-US" sz="2800" dirty="0"/>
              <a:t>3. Which parts of respiration make up the vital capacity?</a:t>
            </a:r>
          </a:p>
          <a:p>
            <a:r>
              <a:rPr lang="en-US" sz="2800" dirty="0"/>
              <a:t>4. What is the partial pressure of O2 as it enters the body?</a:t>
            </a:r>
          </a:p>
          <a:p>
            <a:r>
              <a:rPr lang="en-US" sz="2800" dirty="0"/>
              <a:t>5. Which enzyme helps CO2 become bicarbonate?</a:t>
            </a:r>
          </a:p>
          <a:p>
            <a:r>
              <a:rPr lang="en-US" sz="2800" dirty="0"/>
              <a:t>6. What is the most common adjustment by the respiratory system at altitude?</a:t>
            </a:r>
          </a:p>
          <a:p>
            <a:r>
              <a:rPr lang="en-US" sz="2800" dirty="0"/>
              <a:t>7. Which disease causes an enlargement of the alveolar sacs causing the walls to disappear?</a:t>
            </a:r>
          </a:p>
          <a:p>
            <a:r>
              <a:rPr lang="en-US" sz="2800" dirty="0"/>
              <a:t>8. Explain how cystic fibrosis affects changes in the respiratory system.</a:t>
            </a:r>
          </a:p>
          <a:p>
            <a:r>
              <a:rPr lang="en-US" sz="2800" dirty="0"/>
              <a:t>9. What is the most efficient carrier of oxygen and how many molecules of oxygen can be carried on each of its molecules?</a:t>
            </a:r>
          </a:p>
        </p:txBody>
      </p:sp>
    </p:spTree>
    <p:extLst>
      <p:ext uri="{BB962C8B-B14F-4D97-AF65-F5344CB8AC3E}">
        <p14:creationId xmlns:p14="http://schemas.microsoft.com/office/powerpoint/2010/main" val="285708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Conjunctivitis</a:t>
            </a:r>
            <a:br>
              <a:rPr lang="en-US" dirty="0"/>
            </a:br>
            <a:r>
              <a:rPr lang="en-US" sz="3100" dirty="0"/>
              <a:t>Salem Health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conjunctivitis?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function of the </a:t>
            </a:r>
            <a:r>
              <a:rPr lang="en-US" dirty="0" err="1" smtClean="0"/>
              <a:t>conjunctivia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Why do the eyes appear red with conjunctivitis?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causes conjunctivitis?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is conjunctivitis treated?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long is a person contagious with bacterial conjunctivitis?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can conjunctivitis be prevented?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9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Genital Disorders - Female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endometriosis and what symptoms do women with it typically experience?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vaginitis? What are the three most common causes?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uterine fibroids?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occurs with a uterine prolapse?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causes ovarian cysts to form?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procedure is used to detect cervical cancer?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is a prolapsed uterus treated?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surgical procedure has replaced the hysterectomy and helped preserve the uterus?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5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Genital Disorders - Male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the structures that compose the male reproductive system.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spermatogenesis?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two things that can cause male infertility.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impotence?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things can lead to secondary impotence?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has an increased risk for carcinoma of the penis?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priapism?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has diminished the severity of many genital cancers in men?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Dental Diseases</a:t>
            </a:r>
            <a:br>
              <a:rPr lang="en-US" dirty="0" smtClean="0"/>
            </a:br>
            <a:r>
              <a:rPr lang="en-US" sz="2000" dirty="0"/>
              <a:t>Salem Health Article</a:t>
            </a:r>
            <a:br>
              <a:rPr lang="en-US" sz="2000" dirty="0"/>
            </a:br>
            <a:r>
              <a:rPr lang="en-US" sz="2000" dirty="0"/>
              <a:t>Password: </a:t>
            </a:r>
            <a:r>
              <a:rPr lang="en-US" sz="2000" dirty="0" err="1"/>
              <a:t>northcobb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List the four major categories of dental diseases.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dental plaque?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When does a toothache occur?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two stages of periodontal disease?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characteristics of Vincent’s infection?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malocclusion?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In the United States, what is the main reason for the decrease in tooth decay?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Why is it important to replace a “lost” tooth?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tarter?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How does a dentist treat a toothache?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4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Liver Disorders</a:t>
            </a:r>
            <a:br>
              <a:rPr lang="en-US" dirty="0" smtClean="0"/>
            </a:br>
            <a:r>
              <a:rPr lang="en-US" sz="2000" dirty="0"/>
              <a:t>Salem Health Article</a:t>
            </a:r>
            <a:br>
              <a:rPr lang="en-US" sz="2000" dirty="0"/>
            </a:br>
            <a:r>
              <a:rPr lang="en-US" sz="2000" dirty="0"/>
              <a:t>Password:  </a:t>
            </a:r>
            <a:r>
              <a:rPr lang="en-US" sz="2000" dirty="0" err="1"/>
              <a:t>northcobb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Why is the liver easily susceptible to disease-causing agents?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two ways to classify liver disorders?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jaundice and what is its cause?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How are Hepatitis A, Hepatitis B, and Hepatitis C transmitted?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most common cause of cirrhosis?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signs and symptoms suggest Hepatitis A?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How is chronic Hepatitis C treated?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obvious contraindications for liver transplantation?</a:t>
            </a:r>
          </a:p>
        </p:txBody>
      </p:sp>
    </p:spTree>
    <p:extLst>
      <p:ext uri="{BB962C8B-B14F-4D97-AF65-F5344CB8AC3E}">
        <p14:creationId xmlns:p14="http://schemas.microsoft.com/office/powerpoint/2010/main" val="200466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Intestinal Disorders</a:t>
            </a:r>
            <a:br>
              <a:rPr lang="en-US" dirty="0" smtClean="0"/>
            </a:br>
            <a:r>
              <a:rPr lang="en-US" sz="2000" dirty="0"/>
              <a:t>Salem Health Article</a:t>
            </a:r>
            <a:br>
              <a:rPr lang="en-US" sz="2000" dirty="0"/>
            </a:br>
            <a:r>
              <a:rPr lang="en-US" sz="2000" dirty="0"/>
              <a:t>Password:  </a:t>
            </a:r>
            <a:r>
              <a:rPr lang="en-US" sz="2000" dirty="0" err="1"/>
              <a:t>northcobb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most common complication associated with an appendicitis?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signs and symptoms of diverticulosis?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two types of inflammatory bowel disease and what area of the </a:t>
            </a:r>
            <a:r>
              <a:rPr lang="en-US" smtClean="0"/>
              <a:t>intestine do they </a:t>
            </a:r>
            <a:r>
              <a:rPr lang="en-US" dirty="0" smtClean="0"/>
              <a:t>typically affect?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Describe the typical treatment for inflammatory bowel disease.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most common bacterial infections of the intestinal tract?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can cause an intestinal obstruction to occur?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signs and symptoms of a small intestine tumor?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polyps?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key symptom of colorectal cancer?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How can an individual prevent problems associated with the intestinal tract?</a:t>
            </a:r>
          </a:p>
        </p:txBody>
      </p:sp>
    </p:spTree>
    <p:extLst>
      <p:ext uri="{BB962C8B-B14F-4D97-AF65-F5344CB8AC3E}">
        <p14:creationId xmlns:p14="http://schemas.microsoft.com/office/powerpoint/2010/main" val="225780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Abdominal Disorders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Click on the “Destiny” icon on the desk top</a:t>
            </a:r>
          </a:p>
          <a:p>
            <a:r>
              <a:rPr lang="en-US" dirty="0"/>
              <a:t>Under “Quick Links” click on Salem Health Online</a:t>
            </a:r>
          </a:p>
          <a:p>
            <a:r>
              <a:rPr lang="en-US" dirty="0"/>
              <a:t>Password:  </a:t>
            </a:r>
            <a:r>
              <a:rPr lang="en-US" dirty="0" err="1" smtClean="0"/>
              <a:t>northcobb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List the three cavities contained in the trunk of the human body.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peritoneum?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most common cause of stomach pain?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gastritis?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Name two pathogens that can cause food poisoning.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leading cause of death in infants and elderly?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peritonitis?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List three functions of the liver.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function of the gallbladder?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causes pancreatitis?</a:t>
            </a:r>
          </a:p>
        </p:txBody>
      </p:sp>
    </p:spTree>
    <p:extLst>
      <p:ext uri="{BB962C8B-B14F-4D97-AF65-F5344CB8AC3E}">
        <p14:creationId xmlns:p14="http://schemas.microsoft.com/office/powerpoint/2010/main" val="36115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1942</Words>
  <Application>Microsoft Office PowerPoint</Application>
  <PresentationFormat>Widescreen</PresentationFormat>
  <Paragraphs>229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Ear Infections and Disorders Salem Health Article</vt:lpstr>
      <vt:lpstr>Eye Infections and Disorders Salem Health Article</vt:lpstr>
      <vt:lpstr>Conjunctivitis Salem Health Article</vt:lpstr>
      <vt:lpstr>Genital Disorders - Female</vt:lpstr>
      <vt:lpstr>Genital Disorders - Male</vt:lpstr>
      <vt:lpstr>Dental Diseases Salem Health Article Password: northcobb</vt:lpstr>
      <vt:lpstr>Liver Disorders Salem Health Article Password:  northcobb</vt:lpstr>
      <vt:lpstr>Intestinal Disorders Salem Health Article Password:  northcobb</vt:lpstr>
      <vt:lpstr>Abdominal Disorders</vt:lpstr>
      <vt:lpstr>Arthritis Salem Health Article</vt:lpstr>
      <vt:lpstr>Muscular Dystrophy</vt:lpstr>
      <vt:lpstr>Sickle Cell Disease Under “Quick Links” click on Salem Health Online </vt:lpstr>
      <vt:lpstr>Blood and Blood Disorders</vt:lpstr>
      <vt:lpstr>The Heart</vt:lpstr>
      <vt:lpstr>Arteriosclerosis</vt:lpstr>
      <vt:lpstr>Immune System</vt:lpstr>
      <vt:lpstr>Hodgkin’s Disease</vt:lpstr>
      <vt:lpstr>Urinary Disorders</vt:lpstr>
      <vt:lpstr>Kidney Disorders</vt:lpstr>
      <vt:lpstr>Pulmonary Diseases</vt:lpstr>
      <vt:lpstr>Multiple Sclerosis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 Infections and Disorders Salem Health Article</dc:title>
  <dc:creator>Adam Freeman</dc:creator>
  <cp:lastModifiedBy>Adam Freeman</cp:lastModifiedBy>
  <cp:revision>5</cp:revision>
  <dcterms:created xsi:type="dcterms:W3CDTF">2017-04-19T13:40:10Z</dcterms:created>
  <dcterms:modified xsi:type="dcterms:W3CDTF">2019-04-15T14:37:11Z</dcterms:modified>
</cp:coreProperties>
</file>